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7560000" cx="10692000"/>
  <p:notesSz cx="7560000" cy="10692000"/>
  <p:embeddedFontLst>
    <p:embeddedFont>
      <p:font typeface="IBM Plex Sans"/>
      <p:regular r:id="rId8"/>
      <p:bold r:id="rId9"/>
      <p:italic r:id="rId10"/>
      <p:boldItalic r:id="rId11"/>
    </p:embeddedFont>
    <p:embeddedFont>
      <p:font typeface="IBM Plex Sans Light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24A091A7-EF93-4D79-9BBC-727679792C23}">
  <a:tblStyle styleId="{24A091A7-EF93-4D79-9BBC-727679792C2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-boldItalic.fntdata"/><Relationship Id="rId10" Type="http://schemas.openxmlformats.org/officeDocument/2006/relationships/font" Target="fonts/IBMPlexSans-italic.fntdata"/><Relationship Id="rId13" Type="http://schemas.openxmlformats.org/officeDocument/2006/relationships/font" Target="fonts/IBMPlexSansLight-bold.fntdata"/><Relationship Id="rId12" Type="http://schemas.openxmlformats.org/officeDocument/2006/relationships/font" Target="fonts/IBMPlexSansLigh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font" Target="fonts/IBMPlexSans-bold.fntdata"/><Relationship Id="rId15" Type="http://schemas.openxmlformats.org/officeDocument/2006/relationships/font" Target="fonts/IBMPlexSansLight-boldItalic.fntdata"/><Relationship Id="rId14" Type="http://schemas.openxmlformats.org/officeDocument/2006/relationships/font" Target="fonts/IBMPlexSansLigh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IBMPlexSans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dfcb000e3_0_95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dfcb000e3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46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JOURNEY MAP</a:t>
            </a:r>
            <a:endParaRPr>
              <a:solidFill>
                <a:srgbClr val="8D86FC"/>
              </a:solidFill>
            </a:endParaRPr>
          </a:p>
        </p:txBody>
      </p:sp>
      <p:graphicFrame>
        <p:nvGraphicFramePr>
          <p:cNvPr id="56" name="Google Shape;56;p13"/>
          <p:cNvGraphicFramePr/>
          <p:nvPr/>
        </p:nvGraphicFramePr>
        <p:xfrm>
          <a:off x="404162" y="121339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{24A091A7-EF93-4D79-9BBC-727679792C23}</a:tableStyleId>
              </a:tblPr>
              <a:tblGrid>
                <a:gridCol w="2212850"/>
                <a:gridCol w="1281725"/>
                <a:gridCol w="1281725"/>
                <a:gridCol w="1281725"/>
                <a:gridCol w="1281725"/>
                <a:gridCol w="1281725"/>
                <a:gridCol w="1281725"/>
              </a:tblGrid>
              <a:tr h="734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gridSpan="6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Timeline</a:t>
                      </a:r>
                      <a:endParaRPr>
                        <a:solidFill>
                          <a:srgbClr val="8D86F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 hMerge="1"/>
                <a:tc hMerge="1"/>
                <a:tc hMerge="1"/>
                <a:tc hMerge="1"/>
                <a:tc hMerge="1"/>
              </a:tr>
              <a:tr h="1671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do users do?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189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do users like?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913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What do users not like?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dot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671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>
                          <a:solidFill>
                            <a:srgbClr val="8D86FC"/>
                          </a:solidFill>
                          <a:latin typeface="IBM Plex Sans"/>
                          <a:ea typeface="IBM Plex Sans"/>
                          <a:cs typeface="IBM Plex Sans"/>
                          <a:sym typeface="IBM Plex Sans"/>
                        </a:rPr>
                        <a:t>Opportunities to improve experience</a:t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200">
                        <a:solidFill>
                          <a:srgbClr val="8D86FC"/>
                        </a:solidFill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IBM Plex Sans"/>
                        <a:ea typeface="IBM Plex Sans"/>
                        <a:cs typeface="IBM Plex Sans"/>
                        <a:sym typeface="IBM Plex Sans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